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353" r:id="rId4"/>
    <p:sldId id="272" r:id="rId5"/>
    <p:sldId id="273" r:id="rId6"/>
    <p:sldId id="275" r:id="rId7"/>
    <p:sldId id="282" r:id="rId8"/>
    <p:sldId id="277" r:id="rId9"/>
    <p:sldId id="276" r:id="rId10"/>
    <p:sldId id="289" r:id="rId11"/>
    <p:sldId id="274" r:id="rId12"/>
    <p:sldId id="354" r:id="rId13"/>
    <p:sldId id="355" r:id="rId14"/>
    <p:sldId id="290" r:id="rId15"/>
    <p:sldId id="291" r:id="rId16"/>
    <p:sldId id="293" r:id="rId17"/>
    <p:sldId id="294" r:id="rId18"/>
    <p:sldId id="349" r:id="rId19"/>
    <p:sldId id="350" r:id="rId20"/>
    <p:sldId id="295" r:id="rId21"/>
    <p:sldId id="352" r:id="rId22"/>
    <p:sldId id="296" r:id="rId23"/>
    <p:sldId id="297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10" r:id="rId34"/>
    <p:sldId id="311" r:id="rId35"/>
    <p:sldId id="312" r:id="rId36"/>
    <p:sldId id="313" r:id="rId37"/>
    <p:sldId id="340" r:id="rId38"/>
    <p:sldId id="339" r:id="rId39"/>
    <p:sldId id="314" r:id="rId40"/>
    <p:sldId id="331" r:id="rId41"/>
    <p:sldId id="332" r:id="rId42"/>
    <p:sldId id="346" r:id="rId43"/>
    <p:sldId id="315" r:id="rId44"/>
    <p:sldId id="333" r:id="rId45"/>
    <p:sldId id="325" r:id="rId46"/>
    <p:sldId id="341" r:id="rId47"/>
    <p:sldId id="347" r:id="rId48"/>
    <p:sldId id="348" r:id="rId49"/>
    <p:sldId id="318" r:id="rId50"/>
    <p:sldId id="319" r:id="rId51"/>
    <p:sldId id="320" r:id="rId52"/>
    <p:sldId id="321" r:id="rId53"/>
    <p:sldId id="322" r:id="rId54"/>
    <p:sldId id="336" r:id="rId55"/>
    <p:sldId id="259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38"/>
    <p:restoredTop sz="94717"/>
  </p:normalViewPr>
  <p:slideViewPr>
    <p:cSldViewPr snapToGrid="0" snapToObjects="1">
      <p:cViewPr varScale="1">
        <p:scale>
          <a:sx n="135" d="100"/>
          <a:sy n="135" d="100"/>
        </p:scale>
        <p:origin x="1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Identify requirements</a:t>
          </a:r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Build &amp; Compose</a:t>
          </a:r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Publish &amp; Provision</a:t>
          </a:r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Integrate &amp; Deploy</a:t>
          </a:r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Secure &amp; Manage</a:t>
          </a:r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</dgm:pt>
    <dgm:pt modelId="{0B662CF1-3F40-094A-AE1E-1436A2C325B5}" type="pres">
      <dgm:prSet presAssocID="{77680C44-DB63-994D-B289-8B31B0AA3F1C}" presName="sibTrans" presStyleLbl="sibTrans2D1" presStyleIdx="0" presStyleCnt="5"/>
      <dgm:spPr/>
    </dgm:pt>
    <dgm:pt modelId="{E7D05478-14AF-494B-A71B-4B46FC412210}" type="pres">
      <dgm:prSet presAssocID="{77680C44-DB63-994D-B289-8B31B0AA3F1C}" presName="connectorText" presStyleLbl="sibTrans2D1" presStyleIdx="0" presStyleCnt="5"/>
      <dgm:spPr/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</dgm:pt>
    <dgm:pt modelId="{099D1868-2DED-A34A-85F6-FAB33C66AA74}" type="pres">
      <dgm:prSet presAssocID="{2935D113-F3EA-2446-8437-71214546E904}" presName="sibTrans" presStyleLbl="sibTrans2D1" presStyleIdx="1" presStyleCnt="5"/>
      <dgm:spPr/>
    </dgm:pt>
    <dgm:pt modelId="{BA8EE73C-3772-DB45-B237-2548C34AAF74}" type="pres">
      <dgm:prSet presAssocID="{2935D113-F3EA-2446-8437-71214546E904}" presName="connectorText" presStyleLbl="sibTrans2D1" presStyleIdx="1" presStyleCnt="5"/>
      <dgm:spPr/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</dgm:pt>
    <dgm:pt modelId="{A7EA3177-4496-DA4D-BA28-BF46D94CB67C}" type="pres">
      <dgm:prSet presAssocID="{2B6B3040-601F-0F42-9E6A-D576F24F957A}" presName="sibTrans" presStyleLbl="sibTrans2D1" presStyleIdx="2" presStyleCnt="5"/>
      <dgm:spPr/>
    </dgm:pt>
    <dgm:pt modelId="{BEDB32F3-2421-7C46-A970-238F27F2ED0D}" type="pres">
      <dgm:prSet presAssocID="{2B6B3040-601F-0F42-9E6A-D576F24F957A}" presName="connectorText" presStyleLbl="sibTrans2D1" presStyleIdx="2" presStyleCnt="5"/>
      <dgm:spPr/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</dgm:pt>
    <dgm:pt modelId="{73C2A207-B051-3B48-8AF8-FED7C583FA96}" type="pres">
      <dgm:prSet presAssocID="{D2648A35-789D-C84D-ABB9-CEB422EBE7B6}" presName="sibTrans" presStyleLbl="sibTrans2D1" presStyleIdx="3" presStyleCnt="5"/>
      <dgm:spPr/>
    </dgm:pt>
    <dgm:pt modelId="{BA3179EA-B0AF-874E-BD17-5193D3C3565A}" type="pres">
      <dgm:prSet presAssocID="{D2648A35-789D-C84D-ABB9-CEB422EBE7B6}" presName="connectorText" presStyleLbl="sibTrans2D1" presStyleIdx="3" presStyleCnt="5"/>
      <dgm:spPr/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</dgm:pt>
    <dgm:pt modelId="{00A2EE73-B0A5-9549-981E-092A9EE69CB7}" type="pres">
      <dgm:prSet presAssocID="{741C3A64-7ECB-0A4F-A0FA-C712D76C327A}" presName="sibTrans" presStyleLbl="sibTrans2D1" presStyleIdx="4" presStyleCnt="5"/>
      <dgm:spPr/>
    </dgm:pt>
    <dgm:pt modelId="{A5D1C777-D3A5-3447-8FA2-1C53334811D4}" type="pres">
      <dgm:prSet presAssocID="{741C3A64-7ECB-0A4F-A0FA-C712D76C327A}" presName="connectorText" presStyleLbl="sibTrans2D1" presStyleIdx="4" presStyleCnt="5"/>
      <dgm:spPr/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</dgm:pt>
  </dgm:ptLst>
  <dgm:cxnLst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requirements</a:t>
          </a:r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&amp; Compose</a:t>
          </a:r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Publish &amp; Provision</a:t>
          </a:r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Integrate &amp; Deploy</a:t>
          </a:r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Secure &amp; Manage</a:t>
          </a:r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8: </a:t>
            </a:r>
            <a:r>
              <a:rPr lang="en-US" sz="3600"/>
              <a:t>DevOps Practices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>
                <a:solidFill>
                  <a:schemeClr val="bg1"/>
                </a:solidFill>
                <a:latin typeface="+mn-lt"/>
              </a:rPr>
              <a:t>3 pillars of DevOps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Culture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Automation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have to hire special DevOps people and build a DevOps team.”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2E517-5C30-5B42-839F-40146ACB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787388"/>
            <a:ext cx="635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“DevOps is just about automating </a:t>
            </a:r>
            <a:br>
              <a:rPr lang="en-US" dirty="0"/>
            </a:br>
            <a:r>
              <a:rPr lang="en-US" dirty="0"/>
              <a:t>all the things.”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DevOps is mostly about culture and </a:t>
            </a:r>
            <a:br>
              <a:rPr lang="en-US" dirty="0"/>
            </a:br>
            <a:r>
              <a:rPr lang="en-US" dirty="0"/>
              <a:t>building a shared responsibility for </a:t>
            </a:r>
            <a:br>
              <a:rPr lang="en-US" dirty="0"/>
            </a:br>
            <a:r>
              <a:rPr lang="en-US" dirty="0"/>
              <a:t>service delivery.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2808D-E0A5-4C40-8EEB-A997F6B1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91" y="1417638"/>
            <a:ext cx="2258816" cy="22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3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03C06-1194-2B40-9BB3-6D97A387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73" y="2294052"/>
            <a:ext cx="4381500" cy="438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use DevOps tools therefore we must be </a:t>
            </a:r>
            <a:r>
              <a:rPr lang="en-US" i="1" dirty="0"/>
              <a:t>doing</a:t>
            </a:r>
            <a:r>
              <a:rPr lang="en-US" dirty="0"/>
              <a:t> DevOps.”</a:t>
            </a:r>
          </a:p>
          <a:p>
            <a:pPr lvl="1"/>
            <a:endParaRPr lang="en-US" dirty="0"/>
          </a:p>
          <a:p>
            <a:r>
              <a:rPr lang="en-US" dirty="0"/>
              <a:t>Vendors can sell you </a:t>
            </a:r>
            <a:br>
              <a:rPr lang="en-US" dirty="0"/>
            </a:br>
            <a:r>
              <a:rPr lang="en-US" dirty="0"/>
              <a:t>tools, but you cannot </a:t>
            </a:r>
            <a:br>
              <a:rPr lang="en-US" dirty="0"/>
            </a:br>
            <a:r>
              <a:rPr lang="en-US" dirty="0"/>
              <a:t>buy culture.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9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 Culture</a:t>
            </a: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priorities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Collaborative</a:t>
            </a:r>
          </a:p>
          <a:p>
            <a:pPr lvl="1"/>
            <a:r>
              <a:rPr lang="en-US" dirty="0"/>
              <a:t>Teams are multi-disciplined and focused on service delivery (the greater good).</a:t>
            </a:r>
          </a:p>
          <a:p>
            <a:pPr lvl="1"/>
            <a:endParaRPr lang="en-US" dirty="0"/>
          </a:p>
          <a:p>
            <a:r>
              <a:rPr lang="en-US" b="1" dirty="0"/>
              <a:t>Transparent</a:t>
            </a:r>
          </a:p>
          <a:p>
            <a:pPr lvl="1"/>
            <a:r>
              <a:rPr lang="en-US" dirty="0"/>
              <a:t>People share information with one another.</a:t>
            </a:r>
          </a:p>
          <a:p>
            <a:pPr lvl="1"/>
            <a:r>
              <a:rPr lang="en-US" dirty="0"/>
              <a:t>Blame-less environment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Change oriented</a:t>
            </a:r>
          </a:p>
          <a:p>
            <a:pPr lvl="1"/>
            <a:r>
              <a:rPr lang="en-US" dirty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/>
              <a:t>Developing a </a:t>
            </a:r>
            <a:r>
              <a:rPr lang="en-US" i="1" dirty="0" err="1"/>
              <a:t>DevOps</a:t>
            </a:r>
            <a:r>
              <a:rPr lang="en-US" i="1" dirty="0"/>
              <a:t> culture is the hard part!</a:t>
            </a:r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my organization have a </a:t>
            </a:r>
            <a:r>
              <a:rPr lang="en-US" dirty="0" err="1"/>
              <a:t>DevOps</a:t>
            </a:r>
            <a:r>
              <a:rPr lang="en-US" dirty="0"/>
              <a:t> culture?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operations people regularly attend inception, showcase, and retrospective development meetings? </a:t>
            </a:r>
          </a:p>
          <a:p>
            <a:pPr lvl="1"/>
            <a:r>
              <a:rPr lang="en-US" dirty="0"/>
              <a:t>And do developers go to operations standups?</a:t>
            </a:r>
          </a:p>
          <a:p>
            <a:endParaRPr lang="en-US" dirty="0"/>
          </a:p>
          <a:p>
            <a:r>
              <a:rPr lang="en-US" dirty="0"/>
              <a:t>Do developers understand in detail how their code </a:t>
            </a:r>
            <a:r>
              <a:rPr lang="en-US"/>
              <a:t>is deployed?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Culture &amp; 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culture is heavily influenced by </a:t>
            </a:r>
            <a:r>
              <a:rPr lang="en-US" b="1" dirty="0"/>
              <a:t>Lean</a:t>
            </a:r>
            <a:r>
              <a:rPr lang="en-US" dirty="0"/>
              <a:t> practices.</a:t>
            </a:r>
          </a:p>
          <a:p>
            <a:endParaRPr lang="en-US" dirty="0"/>
          </a:p>
          <a:p>
            <a:r>
              <a:rPr lang="en-US" dirty="0"/>
              <a:t>Lean is a wide-spread methodology in manufacturing.</a:t>
            </a:r>
          </a:p>
          <a:p>
            <a:pPr lvl="1"/>
            <a:r>
              <a:rPr lang="en-US" dirty="0"/>
              <a:t>Commonly implemented as Six Sigma practices</a:t>
            </a:r>
          </a:p>
          <a:p>
            <a:pPr lvl="1"/>
            <a:r>
              <a:rPr lang="en-US" dirty="0"/>
              <a:t>Goals:</a:t>
            </a:r>
          </a:p>
          <a:p>
            <a:pPr lvl="2"/>
            <a:r>
              <a:rPr lang="en-US" dirty="0"/>
              <a:t>Eliminate waste within a system (“</a:t>
            </a:r>
            <a:r>
              <a:rPr lang="en-US" dirty="0" err="1"/>
              <a:t>Muda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Improve product quality</a:t>
            </a:r>
          </a:p>
          <a:p>
            <a:pPr lvl="2"/>
            <a:r>
              <a:rPr lang="en-US" dirty="0"/>
              <a:t>Respect for people</a:t>
            </a:r>
          </a:p>
          <a:p>
            <a:pPr lvl="2"/>
            <a:r>
              <a:rPr lang="en-US" dirty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Developed by Eli </a:t>
            </a:r>
            <a:r>
              <a:rPr lang="en-US" dirty="0" err="1"/>
              <a:t>Goldratt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Think of your process as a chain of links.</a:t>
            </a:r>
          </a:p>
          <a:p>
            <a:pPr lvl="2"/>
            <a:r>
              <a:rPr lang="en-US" dirty="0"/>
              <a:t>Improving strong links doesn’t strengthen the chain.</a:t>
            </a:r>
          </a:p>
          <a:p>
            <a:pPr lvl="2"/>
            <a:r>
              <a:rPr lang="en-US" dirty="0"/>
              <a:t>Improve the weakest link first.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If it requires 40 </a:t>
            </a:r>
            <a:r>
              <a:rPr lang="en-US" b="1" dirty="0"/>
              <a:t>hours</a:t>
            </a:r>
            <a:r>
              <a:rPr lang="en-US" dirty="0"/>
              <a:t> of effort to test a release and 10 </a:t>
            </a:r>
            <a:r>
              <a:rPr lang="en-US" b="1" dirty="0"/>
              <a:t>minutes</a:t>
            </a:r>
            <a:r>
              <a:rPr lang="en-US" dirty="0"/>
              <a:t> to deploy it, then the </a:t>
            </a:r>
            <a:r>
              <a:rPr lang="en-US" u="sng" dirty="0"/>
              <a:t>testing</a:t>
            </a:r>
            <a:r>
              <a:rPr lang="en-US" dirty="0"/>
              <a:t> process is a constraint on improving cycle time.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  <a:p>
            <a:r>
              <a:rPr lang="en-US" dirty="0"/>
              <a:t>Lean theory</a:t>
            </a:r>
          </a:p>
          <a:p>
            <a:r>
              <a:rPr lang="en-US" dirty="0" err="1"/>
              <a:t>DevOps</a:t>
            </a:r>
            <a:r>
              <a:rPr lang="en-US" dirty="0"/>
              <a:t> Culture</a:t>
            </a:r>
          </a:p>
          <a:p>
            <a:r>
              <a:rPr lang="en-US" dirty="0"/>
              <a:t>Design For Operations</a:t>
            </a:r>
          </a:p>
          <a:p>
            <a:r>
              <a:rPr lang="en-US" dirty="0"/>
              <a:t>Infrastructure as code</a:t>
            </a:r>
          </a:p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happens when we push work through a complex system?</a:t>
            </a:r>
          </a:p>
          <a:p>
            <a:endParaRPr lang="en-US" dirty="0"/>
          </a:p>
          <a:p>
            <a:r>
              <a:rPr lang="en-US" b="1" dirty="0"/>
              <a:t>Traditional utilization thinking</a:t>
            </a:r>
            <a:r>
              <a:rPr lang="en-US" dirty="0"/>
              <a:t>: focus on operating resources at peak capacity.</a:t>
            </a:r>
          </a:p>
          <a:p>
            <a:pPr lvl="1"/>
            <a:r>
              <a:rPr lang="en-US" dirty="0"/>
              <a:t>Optimize locally rather than at the system level.</a:t>
            </a:r>
          </a:p>
          <a:p>
            <a:endParaRPr lang="en-US" dirty="0"/>
          </a:p>
          <a:p>
            <a:r>
              <a:rPr lang="en-US" b="1" dirty="0"/>
              <a:t>Throughput thinking</a:t>
            </a:r>
            <a:r>
              <a:rPr lang="en-US" dirty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Software development is a </a:t>
            </a:r>
            <a:r>
              <a:rPr lang="en-US" b="1" dirty="0"/>
              <a:t>stochastic system </a:t>
            </a:r>
            <a:r>
              <a:rPr lang="en-US" dirty="0"/>
              <a:t>with queues (non-linear and non-deterministic).</a:t>
            </a:r>
          </a:p>
          <a:p>
            <a:pPr lvl="1"/>
            <a:r>
              <a:rPr lang="en-US" dirty="0"/>
              <a:t>Behavior of this type of system defies our instincts.</a:t>
            </a:r>
          </a:p>
          <a:p>
            <a:pPr lvl="1"/>
            <a:r>
              <a:rPr lang="en-US" dirty="0"/>
              <a:t>Large projects (batch sizes) </a:t>
            </a:r>
            <a:r>
              <a:rPr lang="en-US" u="sng" dirty="0"/>
              <a:t>increase</a:t>
            </a:r>
            <a:r>
              <a:rPr lang="en-US" dirty="0"/>
              <a:t> cycle time.</a:t>
            </a:r>
          </a:p>
          <a:p>
            <a:pPr lvl="2"/>
            <a:r>
              <a:rPr lang="en-US" dirty="0"/>
              <a:t>Take longer to process leading to variability and more queues</a:t>
            </a:r>
          </a:p>
          <a:p>
            <a:pPr lvl="1"/>
            <a:r>
              <a:rPr lang="en-US" dirty="0"/>
              <a:t>Increasing worker utilization (just work harder) makes it worse!!</a:t>
            </a:r>
          </a:p>
          <a:p>
            <a:pPr lvl="1"/>
            <a:endParaRPr lang="en-US" dirty="0"/>
          </a:p>
          <a:p>
            <a:r>
              <a:rPr lang="en-US" b="1" dirty="0"/>
              <a:t>Little’s Law</a:t>
            </a:r>
            <a:r>
              <a:rPr lang="en-US" dirty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/>
              <a:t>Example: Small Agile sprints or </a:t>
            </a:r>
            <a:r>
              <a:rPr lang="en-US" dirty="0" err="1"/>
              <a:t>Kanban</a:t>
            </a:r>
            <a:r>
              <a:rPr lang="en-US" dirty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/>
              <a:t>Build a service, not software.</a:t>
            </a:r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Developer-land</a:t>
            </a: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Operations-land</a:t>
            </a: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Organization Focus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Developers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Operations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level</a:t>
            </a:r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Developers more focused on </a:t>
            </a:r>
            <a:r>
              <a:rPr lang="en-US" u="sng" dirty="0"/>
              <a:t>earlier</a:t>
            </a:r>
            <a:r>
              <a:rPr lang="en-US" dirty="0"/>
              <a:t> phases of lifecycle.</a:t>
            </a:r>
          </a:p>
          <a:p>
            <a:r>
              <a:rPr lang="en-US" dirty="0"/>
              <a:t>Operations more focused on </a:t>
            </a:r>
            <a:r>
              <a:rPr lang="en-US" u="sng" dirty="0"/>
              <a:t>later</a:t>
            </a:r>
            <a:r>
              <a:rPr lang="en-US" dirty="0"/>
              <a:t> phases of lifecycle.</a:t>
            </a:r>
          </a:p>
          <a:p>
            <a:r>
              <a:rPr lang="en-US" b="1" dirty="0"/>
              <a:t>Both</a:t>
            </a:r>
            <a:r>
              <a:rPr lang="en-US" dirty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For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Problem: Software designs oftentimes don’t account for deployment, management, and support phases.</a:t>
            </a:r>
          </a:p>
          <a:p>
            <a:endParaRPr lang="en-US" dirty="0"/>
          </a:p>
          <a:p>
            <a:r>
              <a:rPr lang="en-US" dirty="0"/>
              <a:t>Non-functional requirements:</a:t>
            </a:r>
          </a:p>
          <a:p>
            <a:pPr lvl="1"/>
            <a:r>
              <a:rPr lang="en-US" dirty="0"/>
              <a:t>How will we scale this feature?</a:t>
            </a:r>
          </a:p>
          <a:p>
            <a:pPr lvl="1"/>
            <a:r>
              <a:rPr lang="en-US" dirty="0"/>
              <a:t>How will we provide high availability?</a:t>
            </a:r>
          </a:p>
          <a:p>
            <a:pPr lvl="1"/>
            <a:r>
              <a:rPr lang="en-US" dirty="0"/>
              <a:t>How will our customer service team support this?</a:t>
            </a:r>
          </a:p>
          <a:p>
            <a:pPr lvl="1"/>
            <a:endParaRPr lang="en-US" dirty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discussions.</a:t>
            </a:r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design.</a:t>
            </a:r>
          </a:p>
          <a:p>
            <a:pPr lvl="1"/>
            <a:r>
              <a:rPr lang="en-US" dirty="0"/>
              <a:t>Availability, Scalability, Upgradeability, Supportability, Testability,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Developers participate in service delivery and support.</a:t>
            </a:r>
          </a:p>
          <a:p>
            <a:pPr lvl="1"/>
            <a:r>
              <a:rPr lang="en-US" dirty="0"/>
              <a:t>Builds accountability: “Eat your own dog food”.</a:t>
            </a:r>
          </a:p>
          <a:p>
            <a:pPr lvl="1"/>
            <a:r>
              <a:rPr lang="en-US" dirty="0"/>
              <a:t>Developers are part of the on-call support team.</a:t>
            </a:r>
          </a:p>
          <a:p>
            <a:pPr lvl="1"/>
            <a:endParaRPr lang="en-US" dirty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logs.</a:t>
            </a:r>
          </a:p>
          <a:p>
            <a:pPr lvl="1"/>
            <a:r>
              <a:rPr lang="en-US" dirty="0"/>
              <a:t>Full access to metrics.</a:t>
            </a:r>
          </a:p>
          <a:p>
            <a:pPr lvl="1"/>
            <a:r>
              <a:rPr lang="en-US" dirty="0"/>
              <a:t>Ability to remediate issues by pushing out corrective updates.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DevOps</a:t>
            </a:r>
            <a:r>
              <a:rPr lang="en-US" dirty="0"/>
              <a:t> organizations, staff are empowered to improve quality.</a:t>
            </a:r>
          </a:p>
          <a:p>
            <a:pPr lvl="1"/>
            <a:r>
              <a:rPr lang="en-US" dirty="0"/>
              <a:t>Lean principle: anyone can stop the production line at any time.</a:t>
            </a:r>
          </a:p>
          <a:p>
            <a:pPr lvl="2"/>
            <a:r>
              <a:rPr lang="en-US" dirty="0"/>
              <a:t>Everyone works together to solve the quality problem.</a:t>
            </a:r>
          </a:p>
          <a:p>
            <a:pPr lvl="2"/>
            <a:r>
              <a:rPr lang="en-US" dirty="0"/>
              <a:t>It’s the highest priority job.</a:t>
            </a:r>
          </a:p>
          <a:p>
            <a:pPr lvl="2"/>
            <a:endParaRPr lang="en-US" dirty="0"/>
          </a:p>
          <a:p>
            <a:r>
              <a:rPr lang="en-US" dirty="0"/>
              <a:t>Service issues are addressed at postmortem meetings.</a:t>
            </a:r>
          </a:p>
          <a:p>
            <a:pPr lvl="1"/>
            <a:r>
              <a:rPr lang="en-US" dirty="0"/>
              <a:t>Scheduled no later than 48 hours after incidents.</a:t>
            </a:r>
          </a:p>
          <a:p>
            <a:pPr lvl="1"/>
            <a:r>
              <a:rPr lang="en-US" dirty="0"/>
              <a:t>Focus on determining root cause, not assigning blame,</a:t>
            </a:r>
          </a:p>
          <a:p>
            <a:pPr lvl="1"/>
            <a:r>
              <a:rPr lang="en-US" dirty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transparent, blameless environment is a safer environment for employees.</a:t>
            </a:r>
          </a:p>
          <a:p>
            <a:pPr lvl="1"/>
            <a:r>
              <a:rPr lang="en-US" dirty="0"/>
              <a:t>More willing to participate in discussions and raise awareness of potential problems.</a:t>
            </a:r>
          </a:p>
          <a:p>
            <a:pPr lvl="1"/>
            <a:r>
              <a:rPr lang="en-US" dirty="0"/>
              <a:t>Employees won’t hide mistakes.</a:t>
            </a:r>
          </a:p>
          <a:p>
            <a:pPr lvl="1"/>
            <a:r>
              <a:rPr lang="en-US" dirty="0"/>
              <a:t>More willing to experiment and test ways to improve the service.</a:t>
            </a:r>
          </a:p>
          <a:p>
            <a:pPr lvl="1"/>
            <a:endParaRPr lang="en-US" dirty="0"/>
          </a:p>
          <a:p>
            <a:r>
              <a:rPr lang="en-US" dirty="0"/>
              <a:t>Survey statistics show that employees are happier in this environment.</a:t>
            </a:r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DevOps</a:t>
            </a:r>
            <a:r>
              <a:rPr lang="en-US" dirty="0"/>
              <a:t> cultures recognize that change is inevitable, so they embrace it.</a:t>
            </a:r>
          </a:p>
          <a:p>
            <a:endParaRPr lang="en-US" dirty="0"/>
          </a:p>
          <a:p>
            <a:r>
              <a:rPr lang="en-US" dirty="0"/>
              <a:t>Lean/Agile: Smaller batch sizes = increasing rate of change. </a:t>
            </a:r>
          </a:p>
          <a:p>
            <a:endParaRPr lang="en-US" dirty="0"/>
          </a:p>
          <a:p>
            <a:r>
              <a:rPr lang="en-US" dirty="0"/>
              <a:t>The more we change, the better we get at it.</a:t>
            </a:r>
          </a:p>
          <a:p>
            <a:pPr lvl="1"/>
            <a:r>
              <a:rPr lang="en-US" dirty="0"/>
              <a:t>Sports teams can’t get together every 3 months and expect to win a championship. They have to practice.</a:t>
            </a:r>
          </a:p>
          <a:p>
            <a:pPr lvl="1"/>
            <a:endParaRPr lang="en-US" dirty="0"/>
          </a:p>
          <a:p>
            <a:r>
              <a:rPr lang="en-US" dirty="0"/>
              <a:t>Learn to change often:</a:t>
            </a:r>
          </a:p>
          <a:p>
            <a:pPr lvl="1"/>
            <a:r>
              <a:rPr lang="en-US" dirty="0"/>
              <a:t>Monthly -&gt; Weekly -&gt; Daily -&gt; Hourly</a:t>
            </a:r>
          </a:p>
          <a:p>
            <a:pPr lvl="1"/>
            <a:r>
              <a:rPr lang="en-US" dirty="0"/>
              <a:t>Should be able to push most changes at any time of day without impacting services.</a:t>
            </a:r>
          </a:p>
          <a:p>
            <a:pPr lvl="2"/>
            <a:r>
              <a:rPr lang="en-US" dirty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collaborative</a:t>
            </a:r>
            <a:r>
              <a:rPr lang="en-US" sz="2800" dirty="0"/>
              <a:t>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some changes can’t happen in the middle of the day like database schema changes, right?</a:t>
            </a:r>
          </a:p>
          <a:p>
            <a:pPr lvl="1"/>
            <a:r>
              <a:rPr lang="en-US" dirty="0"/>
              <a:t>Many database changes do not require a service maintenance window if designed and sequenced carefully.</a:t>
            </a:r>
          </a:p>
          <a:p>
            <a:pPr lvl="2"/>
            <a:r>
              <a:rPr lang="en-US" dirty="0"/>
              <a:t>Zero Downtime Deployment strategy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/>
              <a:t>Evolutionary Database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is hard for traditional organizations because their cycle time is too long.</a:t>
            </a:r>
          </a:p>
          <a:p>
            <a:pPr lvl="2"/>
            <a:r>
              <a:rPr lang="en-US" dirty="0"/>
              <a:t>It’s easier for them to just disrupt the service and push out the changes.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DevOps</a:t>
            </a:r>
            <a:r>
              <a:rPr lang="en-US" dirty="0"/>
              <a:t> mantra: Automate</a:t>
            </a:r>
            <a:r>
              <a:rPr lang="en-US" sz="1800" dirty="0"/>
              <a:t> (almost) </a:t>
            </a:r>
            <a:r>
              <a:rPr lang="en-US" dirty="0"/>
              <a:t>everything.</a:t>
            </a:r>
          </a:p>
          <a:p>
            <a:pPr lvl="1"/>
            <a:r>
              <a:rPr lang="en-US" dirty="0"/>
              <a:t>Humans are brittle.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Processes must be repeatable.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Best way to reduce cycle time and improve quality.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DevOps</a:t>
            </a:r>
            <a:r>
              <a:rPr lang="en-US" dirty="0"/>
              <a:t> treats software development and running a service like an automated manufacturing line.</a:t>
            </a:r>
          </a:p>
          <a:p>
            <a:pPr lvl="1"/>
            <a:r>
              <a:rPr lang="en-US" dirty="0"/>
              <a:t>Design the product</a:t>
            </a:r>
          </a:p>
          <a:p>
            <a:pPr lvl="1"/>
            <a:r>
              <a:rPr lang="en-US" dirty="0"/>
              <a:t>Assemble it</a:t>
            </a:r>
          </a:p>
          <a:p>
            <a:pPr lvl="1"/>
            <a:r>
              <a:rPr lang="en-US" dirty="0"/>
              <a:t>Test it</a:t>
            </a:r>
          </a:p>
          <a:p>
            <a:pPr lvl="1"/>
            <a:r>
              <a:rPr lang="en-US" dirty="0"/>
              <a:t>Package it for deployment</a:t>
            </a:r>
          </a:p>
          <a:p>
            <a:pPr lvl="1"/>
            <a:endParaRPr lang="en-US" dirty="0"/>
          </a:p>
          <a:p>
            <a:r>
              <a:rPr lang="en-US" dirty="0"/>
              <a:t>Work moves through the company, queuing up at various stations.</a:t>
            </a:r>
          </a:p>
          <a:p>
            <a:pPr lvl="1"/>
            <a:r>
              <a:rPr lang="en-US" dirty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 err="1"/>
              <a:t>Kanban</a:t>
            </a:r>
            <a:r>
              <a:rPr lang="en-US" sz="2400" dirty="0"/>
              <a:t> board showing queues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Software Assembly Line</a:t>
            </a:r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Once again, </a:t>
            </a:r>
            <a:r>
              <a:rPr lang="en-US" dirty="0" err="1"/>
              <a:t>DevOps</a:t>
            </a:r>
            <a:r>
              <a:rPr lang="en-US" dirty="0"/>
              <a:t> adopts lessons from Lean</a:t>
            </a:r>
          </a:p>
          <a:p>
            <a:pPr lvl="1"/>
            <a:r>
              <a:rPr lang="en-US" dirty="0"/>
              <a:t>W. Edwards Deming: “Cease dependence on inspection to achieve quality. Build quality into the product.”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Oftentimes companies focus their efforts on finding defects versus preventing defects.</a:t>
            </a:r>
          </a:p>
          <a:p>
            <a:pPr lvl="2"/>
            <a:r>
              <a:rPr lang="en-US" dirty="0"/>
              <a:t>Manual exploratory testing</a:t>
            </a:r>
          </a:p>
          <a:p>
            <a:pPr lvl="2"/>
            <a:r>
              <a:rPr lang="en-US" dirty="0"/>
              <a:t>End-to-end testing</a:t>
            </a:r>
          </a:p>
          <a:p>
            <a:pPr lvl="2"/>
            <a:r>
              <a:rPr lang="en-US" dirty="0"/>
              <a:t>User Acceptance testing</a:t>
            </a:r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adopts a “Shift Left” Lean alignment to increase focus on quality issues earlier in the development process.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Testing Pyramid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Why does shifting left improve quality and reduce costs in software development?</a:t>
            </a:r>
          </a:p>
          <a:p>
            <a:endParaRPr lang="en-US" dirty="0"/>
          </a:p>
          <a:p>
            <a:pPr lvl="1"/>
            <a:r>
              <a:rPr lang="en-US" dirty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DevOps</a:t>
            </a:r>
            <a:r>
              <a:rPr lang="en-US" dirty="0"/>
              <a:t> really new?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Operations staff have been automating system configurations for decades</a:t>
            </a:r>
          </a:p>
          <a:p>
            <a:pPr lvl="1"/>
            <a:r>
              <a:rPr lang="en-US" dirty="0"/>
              <a:t>Shell scripts</a:t>
            </a:r>
          </a:p>
          <a:p>
            <a:pPr lvl="1"/>
            <a:r>
              <a:rPr lang="en-US" dirty="0"/>
              <a:t>PXE boots</a:t>
            </a:r>
          </a:p>
          <a:p>
            <a:pPr lvl="1"/>
            <a:r>
              <a:rPr lang="en-US" dirty="0" err="1"/>
              <a:t>VMWare</a:t>
            </a:r>
            <a:r>
              <a:rPr lang="en-US" dirty="0"/>
              <a:t> templates</a:t>
            </a:r>
          </a:p>
          <a:p>
            <a:pPr lvl="1"/>
            <a:endParaRPr lang="en-US" dirty="0"/>
          </a:p>
          <a:p>
            <a:r>
              <a:rPr lang="en-US" dirty="0"/>
              <a:t>Developers have also been automating software releases as well. </a:t>
            </a:r>
          </a:p>
          <a:p>
            <a:pPr lvl="1"/>
            <a:r>
              <a:rPr lang="en-US" dirty="0"/>
              <a:t>Make, Ant, CVS</a:t>
            </a:r>
            <a:r>
              <a:rPr lang="is-IS" dirty="0"/>
              <a:t>…</a:t>
            </a:r>
          </a:p>
          <a:p>
            <a:pPr lvl="1"/>
            <a:endParaRPr lang="is-IS" dirty="0"/>
          </a:p>
          <a:p>
            <a:r>
              <a:rPr lang="is-IS" dirty="0"/>
              <a:t>DevOps builds upon decades of practices.</a:t>
            </a:r>
          </a:p>
          <a:p>
            <a:pPr lvl="1"/>
            <a:endParaRPr lang="is-IS" dirty="0"/>
          </a:p>
          <a:p>
            <a:r>
              <a:rPr lang="is-IS" dirty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/>
              <a:t>Originated as part of Extreme Programming practices.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software is broken until somebody proves it 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Traditionally, developers would merge code changes once a day and do a nightly build.</a:t>
            </a:r>
          </a:p>
          <a:p>
            <a:pPr lvl="2"/>
            <a:r>
              <a:rPr lang="en-US" dirty="0"/>
              <a:t>Don’t break the build!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Developers would work on separate long-running feature branches and face “merge hell”.</a:t>
            </a:r>
          </a:p>
          <a:p>
            <a:pPr lvl="1"/>
            <a:endParaRPr lang="en-US" dirty="0"/>
          </a:p>
          <a:p>
            <a:r>
              <a:rPr lang="en-US" dirty="0"/>
              <a:t>Benefit: deliver faster software changes with fewer bugs (which are caught earlier).</a:t>
            </a:r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Developers check-in code at least once a day to one branch.</a:t>
            </a:r>
          </a:p>
          <a:p>
            <a:endParaRPr lang="en-US" dirty="0"/>
          </a:p>
          <a:p>
            <a:r>
              <a:rPr lang="en-US" dirty="0"/>
              <a:t>Code is built at every check-in.</a:t>
            </a:r>
          </a:p>
          <a:p>
            <a:endParaRPr lang="en-US" dirty="0"/>
          </a:p>
          <a:p>
            <a:r>
              <a:rPr lang="en-US" dirty="0"/>
              <a:t>Code is unit tested at every check-in.</a:t>
            </a:r>
          </a:p>
          <a:p>
            <a:endParaRPr lang="en-US" dirty="0"/>
          </a:p>
          <a:p>
            <a:r>
              <a:rPr lang="en-US" dirty="0"/>
              <a:t>Everyone can view the build and test reports.</a:t>
            </a:r>
          </a:p>
          <a:p>
            <a:endParaRPr lang="en-US" dirty="0"/>
          </a:p>
          <a:p>
            <a:r>
              <a:rPr lang="en-US" dirty="0"/>
              <a:t>Developers get fast feedback from build – does it still work?</a:t>
            </a:r>
          </a:p>
          <a:p>
            <a:endParaRPr lang="en-US" dirty="0"/>
          </a:p>
          <a:p>
            <a:r>
              <a:rPr lang="en-US" dirty="0"/>
              <a:t>Deliverables are stored in an artifact repository and deployed to a test environment after a successful build.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Toggle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about features that take a long time to develop?</a:t>
            </a:r>
          </a:p>
          <a:p>
            <a:endParaRPr lang="en-US" dirty="0"/>
          </a:p>
          <a:p>
            <a:pPr lvl="1"/>
            <a:r>
              <a:rPr lang="en-US" dirty="0"/>
              <a:t>Work-in-progress features are deployed in releases. WHAT??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a configuration file to hide/disable the feature in production.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decreases software integration risks.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code pipeline is an automated process for getting software from version control into the hands of your users.</a:t>
            </a:r>
          </a:p>
          <a:p>
            <a:pPr lvl="1"/>
            <a:r>
              <a:rPr lang="en-US" dirty="0"/>
              <a:t>It’s automated Continuous Integration.</a:t>
            </a:r>
          </a:p>
          <a:p>
            <a:endParaRPr lang="en-US" dirty="0"/>
          </a:p>
          <a:p>
            <a:r>
              <a:rPr lang="en-US" dirty="0"/>
              <a:t>Key benefits to this pattern:</a:t>
            </a:r>
          </a:p>
          <a:p>
            <a:pPr lvl="1"/>
            <a:r>
              <a:rPr lang="en-US" dirty="0"/>
              <a:t>Effectively prevents the deployment of code that has not been thoroughly tested.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Development and release process becomes rapid, repeatable, and reliable.</a:t>
            </a:r>
          </a:p>
          <a:p>
            <a:pPr lvl="2"/>
            <a:r>
              <a:rPr lang="en-US" dirty="0"/>
              <a:t>Releases become normal events and can occur much more frequently.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 </a:t>
            </a:r>
            <a:r>
              <a:rPr lang="en-US" sz="1200" i="1" dirty="0"/>
              <a:t>Continuous Delivery</a:t>
            </a:r>
            <a:r>
              <a:rPr lang="en-US" sz="1200" dirty="0"/>
              <a:t>, Humble &amp; Farley</a:t>
            </a:r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continuous delivery </a:t>
            </a:r>
            <a:r>
              <a:rPr lang="en-US" dirty="0"/>
              <a:t>process ensures that software is deployable throughout its lifecycle.</a:t>
            </a:r>
          </a:p>
          <a:p>
            <a:endParaRPr lang="en-US" dirty="0"/>
          </a:p>
          <a:p>
            <a:r>
              <a:rPr lang="en-US" dirty="0"/>
              <a:t>Team prioritizes keeping the software deployable over working on new features.</a:t>
            </a:r>
          </a:p>
          <a:p>
            <a:endParaRPr lang="en-US" dirty="0"/>
          </a:p>
          <a:p>
            <a:r>
              <a:rPr lang="en-US" dirty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 means released!</a:t>
            </a:r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approach to infrastructure automation based on practices used in software development.</a:t>
            </a:r>
          </a:p>
          <a:p>
            <a:pPr lvl="1"/>
            <a:r>
              <a:rPr lang="en-US" dirty="0"/>
              <a:t>Versionable, Testable, Repeatable</a:t>
            </a:r>
          </a:p>
          <a:p>
            <a:pPr lvl="1"/>
            <a:endParaRPr lang="en-US" dirty="0"/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Infrastructure supports change and is no longer an obstacle.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Infrastructure change is routine.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Management Pipeline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 organizations fanatically collect data.</a:t>
            </a:r>
          </a:p>
          <a:p>
            <a:pPr lvl="1"/>
            <a:r>
              <a:rPr lang="en-US" dirty="0"/>
              <a:t>You never know when you’ll need it.</a:t>
            </a:r>
          </a:p>
          <a:p>
            <a:pPr lvl="1"/>
            <a:r>
              <a:rPr lang="en-US" dirty="0"/>
              <a:t>Collect data from diverse resources and store in a central repository.</a:t>
            </a:r>
          </a:p>
          <a:p>
            <a:pPr lvl="2"/>
            <a:r>
              <a:rPr lang="en-US" dirty="0"/>
              <a:t>Time-series and unstructured data</a:t>
            </a:r>
          </a:p>
          <a:p>
            <a:pPr lvl="2"/>
            <a:r>
              <a:rPr lang="en-US" dirty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ELK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+ </a:t>
            </a:r>
            <a:r>
              <a:rPr lang="en-US" dirty="0" err="1"/>
              <a:t>Logstash</a:t>
            </a:r>
            <a:r>
              <a:rPr lang="en-US" dirty="0"/>
              <a:t> + </a:t>
            </a:r>
            <a:r>
              <a:rPr lang="en-US" dirty="0" err="1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Identify Key Performance Indicators (KPIs) that measure:</a:t>
            </a:r>
          </a:p>
          <a:p>
            <a:pPr lvl="1"/>
            <a:r>
              <a:rPr lang="en-US" dirty="0"/>
              <a:t>Business: revenue, # orders, # support calls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Operations: Change error rate, incidents, </a:t>
            </a:r>
            <a:r>
              <a:rPr lang="en-US" dirty="0" err="1"/>
              <a:t>ptime</a:t>
            </a:r>
            <a:r>
              <a:rPr lang="en-US" dirty="0"/>
              <a:t>, response latency</a:t>
            </a:r>
          </a:p>
          <a:p>
            <a:pPr lvl="1"/>
            <a:endParaRPr lang="en-US" dirty="0"/>
          </a:p>
          <a:p>
            <a:r>
              <a:rPr lang="en-US" dirty="0"/>
              <a:t>Generate notifications to alert staff on service health issues.</a:t>
            </a:r>
          </a:p>
          <a:p>
            <a:pPr lvl="1"/>
            <a:r>
              <a:rPr lang="en-US" dirty="0"/>
              <a:t>Weed out non-actionable notifications (log but don’t email).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failing infrastructure is not actionable if the service is self-healing.</a:t>
            </a:r>
          </a:p>
          <a:p>
            <a:pPr lvl="2"/>
            <a:r>
              <a:rPr lang="en-US" dirty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&amp; Decision-making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Metrics drive decision-making in high performing </a:t>
            </a:r>
            <a:r>
              <a:rPr lang="en-US" dirty="0" err="1"/>
              <a:t>DevOps</a:t>
            </a:r>
            <a:r>
              <a:rPr lang="en-US" dirty="0"/>
              <a:t> organizations.</a:t>
            </a:r>
          </a:p>
          <a:p>
            <a:pPr lvl="1"/>
            <a:r>
              <a:rPr lang="en-US" dirty="0"/>
              <a:t>People perceive the world differently based </a:t>
            </a:r>
            <a:br>
              <a:rPr lang="en-US" dirty="0"/>
            </a:br>
            <a:r>
              <a:rPr lang="en-US" dirty="0"/>
              <a:t>on experiences and biases.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Oftentimes our technical solutions </a:t>
            </a:r>
            <a:br>
              <a:rPr lang="en-US" dirty="0"/>
            </a:br>
            <a:r>
              <a:rPr lang="en-US" dirty="0"/>
              <a:t>are educated guesses.</a:t>
            </a:r>
          </a:p>
          <a:p>
            <a:pPr lvl="2"/>
            <a:r>
              <a:rPr lang="en-US" dirty="0"/>
              <a:t>“I think if we add more memory the </a:t>
            </a:r>
            <a:br>
              <a:rPr lang="en-US" dirty="0"/>
            </a:br>
            <a:r>
              <a:rPr lang="en-US" dirty="0"/>
              <a:t>app performance will improve.”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DevOps</a:t>
            </a:r>
            <a:r>
              <a:rPr lang="en-US" dirty="0"/>
              <a:t> uses metrics to support recommendations.</a:t>
            </a:r>
          </a:p>
          <a:p>
            <a:pPr lvl="2"/>
            <a:r>
              <a:rPr lang="en-US" dirty="0"/>
              <a:t>Any recommendation not supported by data is considered a guess and is therefore risky.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65" y="733544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cannot change a traditional IT organization into a DevOps unicorn overnight.</a:t>
            </a:r>
          </a:p>
          <a:p>
            <a:endParaRPr lang="en-US" dirty="0"/>
          </a:p>
          <a:p>
            <a:r>
              <a:rPr lang="en-US" dirty="0"/>
              <a:t>Culture is the hard part, tooling is easy in comparison.</a:t>
            </a:r>
          </a:p>
          <a:p>
            <a:endParaRPr lang="en-US" dirty="0"/>
          </a:p>
          <a:p>
            <a:r>
              <a:rPr lang="en-US" dirty="0"/>
              <a:t>Focus on optimizing the system to incrementally improve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7</a:t>
            </a:r>
          </a:p>
          <a:p>
            <a:r>
              <a:rPr lang="en-US" dirty="0"/>
              <a:t>Read </a:t>
            </a:r>
            <a:r>
              <a:rPr lang="en-US" i="1" dirty="0"/>
              <a:t>Infrastructure as Code </a:t>
            </a:r>
            <a:r>
              <a:rPr lang="en-US"/>
              <a:t>Chapters 5 &amp; 6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Conflicting measures of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success is measured by the rate of change during a release cycle -- lines of code, code commits, scrum stories...</a:t>
            </a:r>
          </a:p>
          <a:p>
            <a:endParaRPr lang="en-US" dirty="0"/>
          </a:p>
          <a:p>
            <a:r>
              <a:rPr lang="en-US" dirty="0"/>
              <a:t>Operations success is measured by service uptime and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514974" y="4278358"/>
            <a:ext cx="3629025" cy="23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Change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Traditionally, in IT we managed the risk of introducing change by:</a:t>
            </a:r>
          </a:p>
          <a:p>
            <a:pPr lvl="1"/>
            <a:r>
              <a:rPr lang="en-US" dirty="0"/>
              <a:t>Changing </a:t>
            </a:r>
            <a:r>
              <a:rPr lang="en-US" u="sng" dirty="0"/>
              <a:t>infrequently</a:t>
            </a:r>
            <a:r>
              <a:rPr lang="en-US" dirty="0"/>
              <a:t> and only when absolutely necessary.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Changing at </a:t>
            </a:r>
            <a:r>
              <a:rPr lang="en-US" u="sng" dirty="0"/>
              <a:t>inconvenient times </a:t>
            </a:r>
            <a:r>
              <a:rPr lang="en-US" dirty="0"/>
              <a:t>when staff and vendors are at their lowest performance levels.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Batching changes </a:t>
            </a:r>
            <a:r>
              <a:rPr lang="en-US" dirty="0"/>
              <a:t>during change windows.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49" y="2524125"/>
            <a:ext cx="2780543" cy="2738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Slippery Slope of </a:t>
            </a:r>
            <a:br>
              <a:rPr lang="en-US" dirty="0"/>
            </a:br>
            <a:r>
              <a:rPr lang="en-US" dirty="0"/>
              <a:t>IT Change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Change is risky but constant change is the cost of doing business in IT.</a:t>
            </a:r>
          </a:p>
          <a:p>
            <a:endParaRPr lang="en-US" dirty="0"/>
          </a:p>
          <a:p>
            <a:r>
              <a:rPr lang="en-US" dirty="0"/>
              <a:t>Because of this risk, we try not to make changes very often.</a:t>
            </a:r>
          </a:p>
          <a:p>
            <a:endParaRPr lang="en-US" dirty="0"/>
          </a:p>
          <a:p>
            <a:r>
              <a:rPr lang="en-US" dirty="0"/>
              <a:t>But the longer we wait to make </a:t>
            </a:r>
            <a:br>
              <a:rPr lang="en-US" dirty="0"/>
            </a:br>
            <a:r>
              <a:rPr lang="en-US" dirty="0"/>
              <a:t>changes, the more things we inevitably have </a:t>
            </a:r>
            <a:br>
              <a:rPr lang="en-US" dirty="0"/>
            </a:br>
            <a:r>
              <a:rPr lang="en-US" dirty="0"/>
              <a:t>to change.</a:t>
            </a:r>
          </a:p>
          <a:p>
            <a:endParaRPr lang="en-US" dirty="0"/>
          </a:p>
          <a:p>
            <a:r>
              <a:rPr lang="en-US" dirty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13987</TotalTime>
  <Words>2070</Words>
  <Application>Microsoft Macintosh PowerPoint</Application>
  <PresentationFormat>On-screen Show (4:3)</PresentationFormat>
  <Paragraphs>338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Segoe UI</vt:lpstr>
      <vt:lpstr>Segoe UI Semilight</vt:lpstr>
      <vt:lpstr>Office Theme</vt:lpstr>
      <vt:lpstr>DevOps &amp; Cloud Infrastructure SEIS 665 Week 8: DevOps Practices</vt:lpstr>
      <vt:lpstr>Agenda</vt:lpstr>
      <vt:lpstr>DevOps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3 pillars of DevOps</vt:lpstr>
      <vt:lpstr>Common DevOps Misconceptions</vt:lpstr>
      <vt:lpstr>Common DevOps Misconceptions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Code Pipeline</vt:lpstr>
      <vt:lpstr>PowerPoint Presentation</vt:lpstr>
      <vt:lpstr>Continuous Delivery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Jason Baker</cp:lastModifiedBy>
  <cp:revision>216</cp:revision>
  <dcterms:created xsi:type="dcterms:W3CDTF">2016-04-01T03:52:31Z</dcterms:created>
  <dcterms:modified xsi:type="dcterms:W3CDTF">2018-05-22T00:25:00Z</dcterms:modified>
</cp:coreProperties>
</file>